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94" dt="2023-10-17T06:46:38.439"/>
    <p1510:client id="{5C5F890E-B5BF-4AB2-B61A-91042006D50C}" v="139" dt="2023-10-18T18:40:16.684"/>
    <p1510:client id="{694A4447-69DF-4FA4-94E4-68E83BD91D86}" v="1076" dt="2023-10-15T19:43:41.657"/>
    <p1510:client id="{C4E17735-3F27-4546-9772-6B0DC1B92315}" v="319" dt="2023-10-18T17:58:24.884"/>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pt>
  </dgm:ptLst>
  <dgm:cxnLst>
    <dgm:cxn modelId="{9A322537-5FAA-4D85-BE08-6885545C7152}" type="presOf" srcId="{1DD7D01A-B4E6-4DD7-B68E-A89317F7CDC6}" destId="{1D05FEB6-B614-4414-8DDF-A6D8943127DC}" srcOrd="0" destOrd="0" presId="urn:microsoft.com/office/officeart/2005/8/layout/vList5"/>
    <dgm:cxn modelId="{6722EE42-1F08-4F3A-B8C5-144B57607F9B}" type="presOf" srcId="{530CFD95-A293-4928-8D99-847A06FA58DA}" destId="{BAAF05FF-CBE7-4A5D-B302-9501D69254D1}" srcOrd="0" destOrd="0" presId="urn:microsoft.com/office/officeart/2005/8/layout/vList5"/>
    <dgm:cxn modelId="{D568BCA8-E1D2-4B66-A2A5-56456D052752}" srcId="{E080B495-3E6C-4835-8BD6-809216094F84}" destId="{530CFD95-A293-4928-8D99-847A06FA58DA}" srcOrd="1" destOrd="0" parTransId="{08853C0F-400D-4F02-9857-199F4953A1BB}" sibTransId="{7C817D1E-CDB0-4EA9-8943-1E0E1754C3D0}"/>
    <dgm:cxn modelId="{E49F3FB5-684F-454F-ABB1-4691BDCB4241}" srcId="{E080B495-3E6C-4835-8BD6-809216094F84}" destId="{85E082D9-43EB-4157-A1DE-2EF3924A5B29}" srcOrd="2" destOrd="0" parTransId="{A5D51C63-DBCF-4E98-8B6F-72532FFA59AC}" sibTransId="{C24F3EDF-8BBA-4B78-8274-3A099E6C6EDC}"/>
    <dgm:cxn modelId="{0416C5B5-58AA-4636-A2C6-EFB62F0468B6}" srcId="{E080B495-3E6C-4835-8BD6-809216094F84}" destId="{1DD7D01A-B4E6-4DD7-B68E-A89317F7CDC6}" srcOrd="0" destOrd="0" parTransId="{C8D99654-F538-46CD-9E6E-E69BB6AC8F7A}" sibTransId="{AD694EB7-7445-45A7-B2B5-64B25C21CFBC}"/>
    <dgm:cxn modelId="{76F2F0EB-B606-4A58-8807-88241A81B870}" type="presOf" srcId="{85E082D9-43EB-4157-A1DE-2EF3924A5B29}" destId="{D23AF1F3-7649-4E51-9C1F-7EA12482A23C}" srcOrd="0" destOrd="0" presId="urn:microsoft.com/office/officeart/2005/8/layout/vList5"/>
    <dgm:cxn modelId="{444E61F4-D8B2-426F-AF23-0B6F8AA78B76}" type="presOf" srcId="{E080B495-3E6C-4835-8BD6-809216094F84}" destId="{740A4346-B116-42E0-90BD-4B70BC20D091}"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2)  Card-not-present fraud</a:t>
          </a:r>
        </a:p>
      </dsp:txBody>
      <dsp:txXfrm>
        <a:off x="3323907" y="2165001"/>
        <a:ext cx="3585805" cy="90852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10/18/2023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signthinkingformuseums.net/2016/05/03/managing-up-design-think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www.pngall.com/credit-card-pn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55662" y="399841"/>
            <a:ext cx="3678366" cy="2730919"/>
          </a:xfrm>
        </p:spPr>
        <p:txBody>
          <a:bodyPr>
            <a:normAutofit/>
          </a:bodyPr>
          <a:lstStyle/>
          <a:p>
            <a:pPr algn="l"/>
            <a:r>
              <a:rPr lang="en-US" sz="5400">
                <a:solidFill>
                  <a:schemeClr val="bg1"/>
                </a:solidFill>
                <a:latin typeface="Times New Roman"/>
                <a:cs typeface="Times New Roman"/>
              </a:rPr>
              <a:t>APPLIED </a:t>
            </a:r>
            <a:br>
              <a:rPr lang="en-US" sz="5400">
                <a:solidFill>
                  <a:schemeClr val="bg1"/>
                </a:solidFill>
                <a:latin typeface="Times New Roman"/>
              </a:rPr>
            </a:br>
            <a:r>
              <a:rPr lang="en-US" sz="5400">
                <a:solidFill>
                  <a:schemeClr val="bg1"/>
                </a:solidFill>
                <a:latin typeface="Times New Roman"/>
                <a:cs typeface="Times New Roman"/>
              </a:rPr>
              <a:t>DATA </a:t>
            </a:r>
            <a:br>
              <a:rPr lang="en-US" sz="5400">
                <a:solidFill>
                  <a:schemeClr val="bg1"/>
                </a:solidFill>
                <a:latin typeface="Times New Roman"/>
              </a:rPr>
            </a:br>
            <a:r>
              <a:rPr lang="en-US" sz="5400">
                <a:solidFill>
                  <a:schemeClr val="bg1"/>
                </a:solidFill>
                <a:latin typeface="Times New Roman"/>
                <a:cs typeface="Times New Roman"/>
              </a:rPr>
              <a:t>SCIENCE</a:t>
            </a:r>
          </a:p>
        </p:txBody>
      </p:sp>
      <p:sp>
        <p:nvSpPr>
          <p:cNvPr id="3" name="Subtitle 2"/>
          <p:cNvSpPr>
            <a:spLocks noGrp="1"/>
          </p:cNvSpPr>
          <p:nvPr>
            <p:ph type="subTitle" idx="1"/>
          </p:nvPr>
        </p:nvSpPr>
        <p:spPr>
          <a:xfrm>
            <a:off x="798997" y="5169916"/>
            <a:ext cx="3592103" cy="918333"/>
          </a:xfrm>
        </p:spPr>
        <p:txBody>
          <a:bodyPr>
            <a:normAutofit/>
          </a:bodyPr>
          <a:lstStyle/>
          <a:p>
            <a:pPr algn="l">
              <a:lnSpc>
                <a:spcPct val="90000"/>
              </a:lnSpc>
            </a:pPr>
            <a:r>
              <a:rPr lang="en-US" dirty="0">
                <a:solidFill>
                  <a:schemeClr val="bg1"/>
                </a:solidFill>
                <a:latin typeface="Calibri"/>
                <a:ea typeface="Calibri"/>
                <a:cs typeface="Times New Roman"/>
              </a:rPr>
              <a:t>Sowmiya Sakthivel</a:t>
            </a:r>
          </a:p>
          <a:p>
            <a:pPr algn="l">
              <a:lnSpc>
                <a:spcPct val="90000"/>
              </a:lnSpc>
            </a:pPr>
            <a:r>
              <a:rPr lang="en-US" dirty="0">
                <a:solidFill>
                  <a:schemeClr val="bg1"/>
                </a:solidFill>
                <a:latin typeface="Calibri"/>
                <a:cs typeface="Times New Roman"/>
              </a:rPr>
              <a:t>VVCET</a:t>
            </a:r>
            <a:endParaRPr lang="en-US" dirty="0">
              <a:solidFill>
                <a:schemeClr val="bg1"/>
              </a:solidFill>
            </a:endParaRPr>
          </a:p>
          <a:p>
            <a:pPr algn="l">
              <a:lnSpc>
                <a:spcPct val="90000"/>
              </a:lnSpc>
            </a:pPr>
            <a:endParaRPr lang="en-US">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42920"/>
            <a:ext cx="12191980" cy="6857990"/>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688069" y="1077316"/>
            <a:ext cx="11321155" cy="1492859"/>
          </a:xfrm>
        </p:spPr>
        <p:txBody>
          <a:bodyPr>
            <a:normAutofit fontScale="90000"/>
          </a:bodyPr>
          <a:lstStyle/>
          <a:p>
            <a:pPr algn="l"/>
            <a:r>
              <a:rPr lang="en-US" sz="3600" b="1" dirty="0">
                <a:ea typeface="+mj-lt"/>
                <a:cs typeface="+mj-lt"/>
              </a:rPr>
              <a:t>Importing the data set(read data </a:t>
            </a:r>
            <a:r>
              <a:rPr lang="en-US" sz="3600" b="1" err="1">
                <a:ea typeface="+mj-lt"/>
                <a:cs typeface="+mj-lt"/>
              </a:rPr>
              <a:t>set;create</a:t>
            </a:r>
            <a:r>
              <a:rPr lang="en-US" sz="3600" b="1" dirty="0">
                <a:ea typeface="+mj-lt"/>
                <a:cs typeface="+mj-lt"/>
              </a:rPr>
              <a:t> matrix)</a:t>
            </a:r>
            <a:endParaRPr lang="en-US" sz="3600" b="1" dirty="0"/>
          </a:p>
          <a:p>
            <a:pPr algn="r"/>
            <a:br>
              <a:rPr lang="en-US" dirty="0"/>
            </a:br>
            <a:endParaRPr lang="en-US" sz="3600" b="1" dirty="0"/>
          </a:p>
          <a:p>
            <a:pPr algn="r"/>
            <a:endParaRPr lang="en-US" sz="3600" b="1" dirty="0"/>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515262" y="3236338"/>
            <a:ext cx="11056022" cy="1197952"/>
          </a:xfrm>
        </p:spPr>
        <p:txBody>
          <a:bodyPr>
            <a:noAutofit/>
          </a:bodyPr>
          <a:lstStyle/>
          <a:p>
            <a:pPr>
              <a:buNone/>
            </a:pPr>
            <a:r>
              <a:rPr lang="en-US" sz="3200">
                <a:solidFill>
                  <a:srgbClr val="D1D5DB"/>
                </a:solidFill>
                <a:ea typeface="+mn-lt"/>
                <a:cs typeface="+mn-lt"/>
              </a:rPr>
              <a:t>For credit card fraud detection, you typically have a dataset in a CSV format. You can import the dataset and create a matrix in Python using the </a:t>
            </a:r>
            <a:r>
              <a:rPr lang="en-US" sz="3200" b="1">
                <a:solidFill>
                  <a:srgbClr val="D1D5DB"/>
                </a:solidFill>
                <a:latin typeface="Consolas"/>
              </a:rPr>
              <a:t>pandas</a:t>
            </a:r>
            <a:r>
              <a:rPr lang="en-US" sz="3200">
                <a:solidFill>
                  <a:srgbClr val="D1D5DB"/>
                </a:solidFill>
                <a:ea typeface="+mn-lt"/>
                <a:cs typeface="+mn-lt"/>
              </a:rPr>
              <a:t> library to read the data and </a:t>
            </a:r>
            <a:r>
              <a:rPr lang="en-US" sz="3200" b="1" err="1">
                <a:solidFill>
                  <a:srgbClr val="D1D5DB"/>
                </a:solidFill>
                <a:latin typeface="Consolas"/>
              </a:rPr>
              <a:t>numpy</a:t>
            </a:r>
            <a:r>
              <a:rPr lang="en-US" sz="3200">
                <a:solidFill>
                  <a:srgbClr val="D1D5DB"/>
                </a:solidFill>
                <a:ea typeface="+mn-lt"/>
                <a:cs typeface="+mn-lt"/>
              </a:rPr>
              <a:t> to create a matrix. Here's a simple example:</a:t>
            </a:r>
            <a:endParaRPr lang="en-US" sz="3200">
              <a:ea typeface="+mn-lt"/>
              <a:cs typeface="+mn-lt"/>
            </a:endParaRPr>
          </a:p>
          <a:p>
            <a:pPr>
              <a:buNone/>
            </a:pPr>
            <a:br>
              <a:rPr lang="en-US"/>
            </a:br>
            <a:endParaRPr lang="en-US" sz="3200"/>
          </a:p>
          <a:p>
            <a:pPr marL="0" indent="0">
              <a:buNone/>
            </a:pPr>
            <a:endParaRPr lang="en-US" sz="3200">
              <a:solidFill>
                <a:srgbClr val="D1D5DB"/>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961B68-87F9-DC7F-90B4-D633F02F4FF8}"/>
              </a:ext>
            </a:extLst>
          </p:cNvPr>
          <p:cNvSpPr>
            <a:spLocks noGrp="1"/>
          </p:cNvSpPr>
          <p:nvPr>
            <p:ph type="subTitle" idx="1"/>
          </p:nvPr>
        </p:nvSpPr>
        <p:spPr>
          <a:xfrm>
            <a:off x="5140862" y="1394695"/>
            <a:ext cx="4997537" cy="3883944"/>
          </a:xfrm>
        </p:spPr>
        <p:txBody>
          <a:bodyPr vert="horz" lIns="91440" tIns="45720" rIns="91440" bIns="45720" rtlCol="0" anchor="ctr">
            <a:noAutofit/>
          </a:bodyPr>
          <a:lstStyle/>
          <a:p>
            <a:pPr algn="l">
              <a:lnSpc>
                <a:spcPct val="90000"/>
              </a:lnSpc>
            </a:pPr>
            <a:endParaRPr lang="en-US" sz="2000">
              <a:latin typeface="Corbel"/>
              <a:ea typeface="+mn-lt"/>
              <a:cs typeface="Times New Roman"/>
            </a:endParaRPr>
          </a:p>
          <a:p>
            <a:pPr algn="l">
              <a:lnSpc>
                <a:spcPct val="90000"/>
              </a:lnSpc>
            </a:pPr>
            <a:endParaRPr lang="en-US" sz="2000">
              <a:latin typeface="Times New Roman"/>
              <a:cs typeface="Times New Roman"/>
            </a:endParaRPr>
          </a:p>
        </p:txBody>
      </p:sp>
      <p:cxnSp>
        <p:nvCxnSpPr>
          <p:cNvPr id="20" name="Straight Connector 19">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program</a:t>
            </a:r>
          </a:p>
        </p:txBody>
      </p:sp>
      <p:sp>
        <p:nvSpPr>
          <p:cNvPr id="4" name="TextBox 3">
            <a:extLst>
              <a:ext uri="{FF2B5EF4-FFF2-40B4-BE49-F238E27FC236}">
                <a16:creationId xmlns:a16="http://schemas.microsoft.com/office/drawing/2014/main" id="{2A8BAA69-F6B5-7893-C7FB-C78B0A4FCA5D}"/>
              </a:ext>
            </a:extLst>
          </p:cNvPr>
          <p:cNvSpPr txBox="1"/>
          <p:nvPr/>
        </p:nvSpPr>
        <p:spPr>
          <a:xfrm>
            <a:off x="5140036" y="1854530"/>
            <a:ext cx="526670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import pandas as pd</a:t>
            </a:r>
            <a:endParaRPr lang="en-US">
              <a:ea typeface="+mn-lt"/>
              <a:cs typeface="+mn-lt"/>
            </a:endParaRPr>
          </a:p>
          <a:p>
            <a:r>
              <a:rPr lang="en-US" sz="3200">
                <a:ea typeface="+mn-lt"/>
                <a:cs typeface="+mn-lt"/>
              </a:rPr>
              <a:t>import </a:t>
            </a:r>
            <a:r>
              <a:rPr lang="en-US" sz="3200" err="1">
                <a:ea typeface="+mn-lt"/>
                <a:cs typeface="+mn-lt"/>
              </a:rPr>
              <a:t>numpy</a:t>
            </a:r>
            <a:r>
              <a:rPr lang="en-US" sz="3200">
                <a:ea typeface="+mn-lt"/>
                <a:cs typeface="+mn-lt"/>
              </a:rPr>
              <a:t> as np</a:t>
            </a:r>
            <a:endParaRPr lang="en-US">
              <a:ea typeface="+mn-lt"/>
              <a:cs typeface="+mn-lt"/>
            </a:endParaRPr>
          </a:p>
          <a:p>
            <a:r>
              <a:rPr lang="en-US" sz="3200" err="1">
                <a:ea typeface="+mn-lt"/>
                <a:cs typeface="+mn-lt"/>
              </a:rPr>
              <a:t>file_path</a:t>
            </a:r>
            <a:r>
              <a:rPr lang="en-US" sz="3200">
                <a:ea typeface="+mn-lt"/>
                <a:cs typeface="+mn-lt"/>
              </a:rPr>
              <a:t> = 'credit_card_data.csv'</a:t>
            </a:r>
            <a:endParaRPr lang="en-US">
              <a:ea typeface="+mn-lt"/>
              <a:cs typeface="+mn-lt"/>
            </a:endParaRPr>
          </a:p>
          <a:p>
            <a:r>
              <a:rPr lang="en-US" sz="3200">
                <a:ea typeface="+mn-lt"/>
                <a:cs typeface="+mn-lt"/>
              </a:rPr>
              <a:t>data = </a:t>
            </a:r>
            <a:r>
              <a:rPr lang="en-US" sz="3200" err="1">
                <a:ea typeface="+mn-lt"/>
                <a:cs typeface="+mn-lt"/>
              </a:rPr>
              <a:t>pd.read_csv</a:t>
            </a:r>
            <a:r>
              <a:rPr lang="en-US" sz="3200">
                <a:ea typeface="+mn-lt"/>
                <a:cs typeface="+mn-lt"/>
              </a:rPr>
              <a:t>(</a:t>
            </a:r>
            <a:r>
              <a:rPr lang="en-US" sz="3200" err="1">
                <a:ea typeface="+mn-lt"/>
                <a:cs typeface="+mn-lt"/>
              </a:rPr>
              <a:t>file_path</a:t>
            </a:r>
            <a:r>
              <a:rPr lang="en-US" sz="3200">
                <a:ea typeface="+mn-lt"/>
                <a:cs typeface="+mn-lt"/>
              </a:rPr>
              <a:t>)</a:t>
            </a:r>
            <a:endParaRPr lang="en-US">
              <a:ea typeface="+mn-lt"/>
              <a:cs typeface="+mn-lt"/>
            </a:endParaRPr>
          </a:p>
          <a:p>
            <a:r>
              <a:rPr lang="en-US" sz="3200">
                <a:ea typeface="+mn-lt"/>
                <a:cs typeface="+mn-lt"/>
              </a:rPr>
              <a:t>X = </a:t>
            </a:r>
            <a:r>
              <a:rPr lang="en-US" sz="3200" err="1">
                <a:ea typeface="+mn-lt"/>
                <a:cs typeface="+mn-lt"/>
              </a:rPr>
              <a:t>data.drop</a:t>
            </a:r>
            <a:r>
              <a:rPr lang="en-US" sz="3200">
                <a:ea typeface="+mn-lt"/>
                <a:cs typeface="+mn-lt"/>
              </a:rPr>
              <a:t>('Class', axis=1)</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449601" y="1417600"/>
            <a:ext cx="4828555" cy="3743383"/>
          </a:xfrm>
        </p:spPr>
        <p:txBody>
          <a:bodyPr vert="horz" lIns="91440" tIns="45720" rIns="91440" bIns="45720" rtlCol="0" anchor="t">
            <a:noAutofit/>
          </a:bodyPr>
          <a:lstStyle/>
          <a:p>
            <a:pPr algn="l">
              <a:lnSpc>
                <a:spcPct val="90000"/>
              </a:lnSpc>
            </a:pPr>
            <a:r>
              <a:rPr lang="en-US" sz="2800">
                <a:solidFill>
                  <a:srgbClr val="D1D5DB"/>
                </a:solidFill>
                <a:ea typeface="+mn-lt"/>
                <a:cs typeface="+mn-lt"/>
              </a:rPr>
              <a:t>To perform one-hot encoding for categorical data in a credit card fraud detection dataset, you can use the </a:t>
            </a:r>
            <a:r>
              <a:rPr lang="en-US" sz="2800" b="1">
                <a:solidFill>
                  <a:srgbClr val="D1D5DB"/>
                </a:solidFill>
                <a:latin typeface="Consolas"/>
                <a:ea typeface="+mn-lt"/>
                <a:cs typeface="+mn-lt"/>
              </a:rPr>
              <a:t>pandas</a:t>
            </a:r>
            <a:r>
              <a:rPr lang="en-US" sz="2800">
                <a:solidFill>
                  <a:srgbClr val="D1D5DB"/>
                </a:solidFill>
                <a:ea typeface="+mn-lt"/>
                <a:cs typeface="+mn-lt"/>
              </a:rPr>
              <a:t> </a:t>
            </a:r>
            <a:endParaRPr lang="en-US" sz="2800">
              <a:solidFill>
                <a:srgbClr val="000000"/>
              </a:solidFill>
              <a:ea typeface="+mn-lt"/>
              <a:cs typeface="+mn-lt"/>
            </a:endParaRPr>
          </a:p>
          <a:p>
            <a:pPr algn="l">
              <a:lnSpc>
                <a:spcPct val="90000"/>
              </a:lnSpc>
            </a:pPr>
            <a:r>
              <a:rPr lang="en-US" sz="2800">
                <a:solidFill>
                  <a:srgbClr val="D1D5DB"/>
                </a:solidFill>
                <a:ea typeface="+mn-lt"/>
                <a:cs typeface="+mn-lt"/>
              </a:rPr>
              <a:t>library. In this example, let's assume you have a column named 'Category' that contains categorical data, and you want to one-hot encode it:</a:t>
            </a:r>
            <a:endParaRPr lang="en-US" sz="2800">
              <a:ea typeface="+mn-lt"/>
              <a:cs typeface="+mn-lt"/>
            </a:endParaRPr>
          </a:p>
        </p:txBody>
      </p:sp>
      <p:grpSp>
        <p:nvGrpSpPr>
          <p:cNvPr id="40" name="Group 3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208917" y="260724"/>
            <a:ext cx="11495598" cy="895884"/>
          </a:xfrm>
        </p:spPr>
        <p:txBody>
          <a:bodyPr>
            <a:normAutofit/>
          </a:bodyPr>
          <a:lstStyle/>
          <a:p>
            <a:pPr algn="l">
              <a:lnSpc>
                <a:spcPct val="90000"/>
              </a:lnSpc>
            </a:pPr>
            <a:r>
              <a:rPr lang="en-US" sz="4000" b="1">
                <a:solidFill>
                  <a:srgbClr val="ECECF1"/>
                </a:solidFill>
                <a:ea typeface="+mj-lt"/>
                <a:cs typeface="+mj-lt"/>
              </a:rPr>
              <a:t>Encoding categorical data .(one - hot encoding)</a:t>
            </a:r>
            <a:endParaRPr lang="en-US" sz="4000" b="1"/>
          </a:p>
        </p:txBody>
      </p:sp>
      <p:pic>
        <p:nvPicPr>
          <p:cNvPr id="6" name="Picture 5" descr="Encoding Categorical Variables: One-hot vs Dummy Encoding | by Rukshan  Pramoditha | Towards Data Science">
            <a:extLst>
              <a:ext uri="{FF2B5EF4-FFF2-40B4-BE49-F238E27FC236}">
                <a16:creationId xmlns:a16="http://schemas.microsoft.com/office/drawing/2014/main" id="{08F72949-8D70-E92F-58C7-4ECA52A2A78F}"/>
              </a:ext>
            </a:extLst>
          </p:cNvPr>
          <p:cNvPicPr>
            <a:picLocks noChangeAspect="1"/>
          </p:cNvPicPr>
          <p:nvPr/>
        </p:nvPicPr>
        <p:blipFill>
          <a:blip r:embed="rId6"/>
          <a:stretch>
            <a:fillRect/>
          </a:stretch>
        </p:blipFill>
        <p:spPr>
          <a:xfrm>
            <a:off x="7257245" y="1848983"/>
            <a:ext cx="4535508" cy="2269243"/>
          </a:xfrm>
          <a:prstGeom prst="rect">
            <a:avLst/>
          </a:prstGeom>
        </p:spPr>
      </p:pic>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r>
              <a:rPr lang="en-US" sz="3000">
                <a:ea typeface="+mj-lt"/>
                <a:cs typeface="+mj-lt"/>
              </a:rPr>
              <a:t>pip install scikit-learn</a:t>
            </a:r>
            <a:br>
              <a:rPr lang="en-US" sz="3000">
                <a:ea typeface="+mj-lt"/>
                <a:cs typeface="+mj-lt"/>
              </a:rPr>
            </a:br>
            <a:r>
              <a:rPr lang="en-US" sz="2800">
                <a:solidFill>
                  <a:srgbClr val="2E95D3"/>
                </a:solidFill>
                <a:ea typeface="+mj-lt"/>
                <a:cs typeface="+mj-lt"/>
              </a:rPr>
              <a:t>import</a:t>
            </a:r>
            <a:r>
              <a:rPr lang="en-US" sz="2800">
                <a:ea typeface="+mj-lt"/>
                <a:cs typeface="+mj-lt"/>
              </a:rPr>
              <a:t> pandas </a:t>
            </a:r>
            <a:r>
              <a:rPr lang="en-US" sz="2800">
                <a:solidFill>
                  <a:srgbClr val="2E95D3"/>
                </a:solidFill>
                <a:ea typeface="+mj-lt"/>
                <a:cs typeface="+mj-lt"/>
              </a:rPr>
              <a:t>as</a:t>
            </a:r>
            <a:r>
              <a:rPr lang="en-US" sz="2800">
                <a:ea typeface="+mj-lt"/>
                <a:cs typeface="+mj-lt"/>
              </a:rPr>
              <a:t> pd </a:t>
            </a:r>
            <a:br>
              <a:rPr lang="en-US" sz="2800">
                <a:ea typeface="+mj-lt"/>
                <a:cs typeface="+mj-lt"/>
              </a:rPr>
            </a:br>
            <a:r>
              <a:rPr lang="en-US" sz="2800" err="1">
                <a:ea typeface="+mj-lt"/>
                <a:cs typeface="+mj-lt"/>
              </a:rPr>
              <a:t>file_path</a:t>
            </a:r>
            <a:r>
              <a:rPr lang="en-US" sz="2800">
                <a:ea typeface="+mj-lt"/>
                <a:cs typeface="+mj-lt"/>
              </a:rPr>
              <a:t> = </a:t>
            </a:r>
            <a:r>
              <a:rPr lang="en-US" sz="2800">
                <a:solidFill>
                  <a:srgbClr val="00A67D"/>
                </a:solidFill>
                <a:ea typeface="+mj-lt"/>
                <a:cs typeface="+mj-lt"/>
              </a:rPr>
              <a:t>'credit_card_data.csv'</a:t>
            </a:r>
            <a:r>
              <a:rPr lang="en-US" sz="2800">
                <a:ea typeface="+mj-lt"/>
                <a:cs typeface="+mj-lt"/>
              </a:rPr>
              <a:t> </a:t>
            </a:r>
            <a:br>
              <a:rPr lang="en-US" sz="2800">
                <a:ea typeface="+mj-lt"/>
                <a:cs typeface="+mj-lt"/>
              </a:rPr>
            </a:br>
            <a:r>
              <a:rPr lang="en-US" sz="2800">
                <a:ea typeface="+mj-lt"/>
                <a:cs typeface="+mj-lt"/>
              </a:rPr>
              <a:t>data = </a:t>
            </a:r>
            <a:r>
              <a:rPr lang="en-US" sz="2800" err="1">
                <a:ea typeface="+mj-lt"/>
                <a:cs typeface="+mj-lt"/>
              </a:rPr>
              <a:t>pd.read_csv</a:t>
            </a:r>
            <a:r>
              <a:rPr lang="en-US" sz="2800">
                <a:ea typeface="+mj-lt"/>
                <a:cs typeface="+mj-lt"/>
              </a:rPr>
              <a:t>(</a:t>
            </a:r>
            <a:r>
              <a:rPr lang="en-US" sz="2800" err="1">
                <a:ea typeface="+mj-lt"/>
                <a:cs typeface="+mj-lt"/>
              </a:rPr>
              <a:t>file_path</a:t>
            </a:r>
            <a:r>
              <a:rPr lang="en-US" sz="2800">
                <a:ea typeface="+mj-lt"/>
                <a:cs typeface="+mj-lt"/>
              </a:rPr>
              <a:t>)</a:t>
            </a:r>
            <a:br>
              <a:rPr lang="en-US" sz="2800">
                <a:ea typeface="+mj-lt"/>
                <a:cs typeface="+mj-lt"/>
              </a:rPr>
            </a:br>
            <a:r>
              <a:rPr lang="en-US" sz="2800">
                <a:ea typeface="+mj-lt"/>
                <a:cs typeface="+mj-lt"/>
              </a:rPr>
              <a:t>data = </a:t>
            </a:r>
            <a:r>
              <a:rPr lang="en-US" sz="2800" err="1">
                <a:ea typeface="+mj-lt"/>
                <a:cs typeface="+mj-lt"/>
              </a:rPr>
              <a:t>pd.get_dummies</a:t>
            </a:r>
            <a:r>
              <a:rPr lang="en-US" sz="2800">
                <a:ea typeface="+mj-lt"/>
                <a:cs typeface="+mj-lt"/>
              </a:rPr>
              <a:t>(data, columns=[</a:t>
            </a:r>
            <a:r>
              <a:rPr lang="en-US" sz="2800">
                <a:solidFill>
                  <a:srgbClr val="00A67D"/>
                </a:solidFill>
                <a:ea typeface="+mj-lt"/>
                <a:cs typeface="+mj-lt"/>
              </a:rPr>
              <a:t>'Category'</a:t>
            </a:r>
            <a:r>
              <a:rPr lang="en-US" sz="2800">
                <a:ea typeface="+mj-lt"/>
                <a:cs typeface="+mj-lt"/>
              </a:rPr>
              <a:t>])</a:t>
            </a:r>
            <a:r>
              <a:rPr lang="en-US" sz="1100">
                <a:ea typeface="+mj-lt"/>
                <a:cs typeface="+mj-lt"/>
              </a:rPr>
              <a:t> </a:t>
            </a:r>
            <a:br>
              <a:rPr lang="en-US" sz="1100">
                <a:ea typeface="+mj-lt"/>
                <a:cs typeface="+mj-lt"/>
              </a:rPr>
            </a:br>
            <a:endParaRPr lang="en-US" sz="1100">
              <a:ea typeface="+mj-lt"/>
              <a:cs typeface="+mj-lt"/>
            </a:endParaRPr>
          </a:p>
          <a:p>
            <a:pPr algn="l"/>
            <a:endParaRPr lang="en-US"/>
          </a:p>
        </p:txBody>
      </p:sp>
      <p:cxnSp>
        <p:nvCxnSpPr>
          <p:cNvPr id="54" name="Straight Connector 53">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25000"/>
          </a:blip>
          <a:srcRect l="-3188" t="4321" r="3070" b="-2469"/>
          <a:stretch/>
        </p:blipFill>
        <p:spPr>
          <a:xfrm>
            <a:off x="154525" y="-2016"/>
            <a:ext cx="12195659" cy="6451289"/>
          </a:xfrm>
          <a:prstGeom prst="rect">
            <a:avLst/>
          </a:prstGeom>
        </p:spPr>
      </p:pic>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296780" y="550242"/>
            <a:ext cx="11166660" cy="743571"/>
          </a:xfrm>
        </p:spPr>
        <p:txBody>
          <a:bodyPr vert="horz" lIns="91440" tIns="45720" rIns="91440" bIns="45720" rtlCol="0" anchor="b">
            <a:normAutofit/>
          </a:bodyPr>
          <a:lstStyle/>
          <a:p>
            <a:pPr algn="l"/>
            <a:r>
              <a:rPr lang="en-US" sz="4000" b="1">
                <a:solidFill>
                  <a:srgbClr val="ECECF1"/>
                </a:solidFill>
                <a:ea typeface="+mj-lt"/>
                <a:cs typeface="+mj-lt"/>
              </a:rPr>
              <a:t>Splitting the data set into test set and training set</a:t>
            </a:r>
            <a:endParaRPr lang="en-US" sz="4000" b="1"/>
          </a:p>
        </p:txBody>
      </p:sp>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1221602" y="1712679"/>
            <a:ext cx="4703198" cy="3296729"/>
          </a:xfrm>
        </p:spPr>
        <p:txBody>
          <a:bodyPr vert="horz" lIns="91440" tIns="45720" rIns="91440" bIns="45720" rtlCol="0" anchor="t">
            <a:normAutofit lnSpcReduction="10000"/>
          </a:bodyPr>
          <a:lstStyle/>
          <a:p>
            <a:pPr algn="l"/>
            <a:r>
              <a:rPr lang="en-US" sz="3200">
                <a:solidFill>
                  <a:srgbClr val="D1D5DB"/>
                </a:solidFill>
                <a:ea typeface="+mn-lt"/>
                <a:cs typeface="+mn-lt"/>
              </a:rPr>
              <a:t>You can split your dataset into training and testing sets for credit card fraud detection using the </a:t>
            </a:r>
            <a:r>
              <a:rPr lang="en-US" sz="3200" b="1" err="1">
                <a:solidFill>
                  <a:srgbClr val="D1D5DB"/>
                </a:solidFill>
                <a:latin typeface="Consolas"/>
                <a:ea typeface="+mn-lt"/>
                <a:cs typeface="+mn-lt"/>
              </a:rPr>
              <a:t>train_test_split</a:t>
            </a:r>
            <a:r>
              <a:rPr lang="en-US" sz="3200">
                <a:solidFill>
                  <a:srgbClr val="D1D5DB"/>
                </a:solidFill>
                <a:ea typeface="+mn-lt"/>
                <a:cs typeface="+mn-lt"/>
              </a:rPr>
              <a:t> function from the </a:t>
            </a:r>
            <a:r>
              <a:rPr lang="en-US" sz="3200" b="1">
                <a:solidFill>
                  <a:srgbClr val="D1D5DB"/>
                </a:solidFill>
                <a:latin typeface="Consolas"/>
                <a:ea typeface="+mn-lt"/>
                <a:cs typeface="+mn-lt"/>
              </a:rPr>
              <a:t>scikit-learn</a:t>
            </a:r>
            <a:r>
              <a:rPr lang="en-US" sz="3200">
                <a:solidFill>
                  <a:srgbClr val="D1D5DB"/>
                </a:solidFill>
                <a:ea typeface="+mn-lt"/>
                <a:cs typeface="+mn-lt"/>
              </a:rPr>
              <a:t> library. </a:t>
            </a:r>
            <a:endParaRPr lang="en-US" sz="3200"/>
          </a:p>
        </p:txBody>
      </p:sp>
      <p:pic>
        <p:nvPicPr>
          <p:cNvPr id="6" name="Picture 5" descr="Train Test Validation Split: How To &amp; Best Practices [2023]">
            <a:extLst>
              <a:ext uri="{FF2B5EF4-FFF2-40B4-BE49-F238E27FC236}">
                <a16:creationId xmlns:a16="http://schemas.microsoft.com/office/drawing/2014/main" id="{13AE4A3F-0926-BB6A-50BD-717793D7E5F7}"/>
              </a:ext>
            </a:extLst>
          </p:cNvPr>
          <p:cNvPicPr>
            <a:picLocks noChangeAspect="1"/>
          </p:cNvPicPr>
          <p:nvPr/>
        </p:nvPicPr>
        <p:blipFill>
          <a:blip r:embed="rId3"/>
          <a:stretch>
            <a:fillRect/>
          </a:stretch>
        </p:blipFill>
        <p:spPr>
          <a:xfrm>
            <a:off x="5926428" y="1805026"/>
            <a:ext cx="4675029" cy="3344538"/>
          </a:xfrm>
          <a:prstGeom prst="rect">
            <a:avLst/>
          </a:prstGeom>
        </p:spPr>
      </p:pic>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96997" y="1469692"/>
            <a:ext cx="5951013" cy="4785889"/>
          </a:xfrm>
        </p:spPr>
        <p:txBody>
          <a:bodyPr vert="horz" lIns="91440" tIns="45720" rIns="91440" bIns="45720" rtlCol="0" anchor="ctr">
            <a:noAutofit/>
          </a:bodyPr>
          <a:lstStyle/>
          <a:p>
            <a:pPr marL="0" indent="0">
              <a:buNone/>
            </a:pPr>
            <a:r>
              <a:rPr lang="en-US">
                <a:solidFill>
                  <a:srgbClr val="2E95D3"/>
                </a:solidFill>
                <a:ea typeface="+mn-lt"/>
                <a:cs typeface="+mn-lt"/>
              </a:rPr>
              <a:t>import</a:t>
            </a:r>
            <a:r>
              <a:rPr lang="en-US">
                <a:ea typeface="+mn-lt"/>
                <a:cs typeface="+mn-lt"/>
              </a:rPr>
              <a:t> pandas </a:t>
            </a:r>
            <a:r>
              <a:rPr lang="en-US">
                <a:solidFill>
                  <a:srgbClr val="2E95D3"/>
                </a:solidFill>
                <a:ea typeface="+mn-lt"/>
                <a:cs typeface="+mn-lt"/>
              </a:rPr>
              <a:t>as</a:t>
            </a:r>
            <a:r>
              <a:rPr lang="en-US">
                <a:ea typeface="+mn-lt"/>
                <a:cs typeface="+mn-lt"/>
              </a:rPr>
              <a:t> pd </a:t>
            </a:r>
            <a:r>
              <a:rPr lang="en-US">
                <a:solidFill>
                  <a:srgbClr val="2E95D3"/>
                </a:solidFill>
                <a:ea typeface="+mn-lt"/>
                <a:cs typeface="+mn-lt"/>
              </a:rPr>
              <a:t>from</a:t>
            </a:r>
            <a:r>
              <a:rPr lang="en-US">
                <a:ea typeface="+mn-lt"/>
                <a:cs typeface="+mn-lt"/>
              </a:rPr>
              <a:t> </a:t>
            </a:r>
            <a:r>
              <a:rPr lang="en-US" err="1">
                <a:ea typeface="+mn-lt"/>
                <a:cs typeface="+mn-lt"/>
              </a:rPr>
              <a:t>sklearn.model_selection</a:t>
            </a:r>
            <a:endParaRPr lang="en-US">
              <a:ea typeface="+mn-lt"/>
              <a:cs typeface="+mn-lt"/>
            </a:endParaRPr>
          </a:p>
          <a:p>
            <a:pPr marL="0" indent="0">
              <a:buNone/>
            </a:pPr>
            <a:r>
              <a:rPr lang="en-US">
                <a:ea typeface="+mn-lt"/>
                <a:cs typeface="+mn-lt"/>
              </a:rPr>
              <a:t> </a:t>
            </a:r>
            <a:r>
              <a:rPr lang="en-US">
                <a:solidFill>
                  <a:srgbClr val="2E95D3"/>
                </a:solidFill>
                <a:ea typeface="+mn-lt"/>
                <a:cs typeface="+mn-lt"/>
              </a:rPr>
              <a:t>import</a:t>
            </a:r>
            <a:r>
              <a:rPr lang="en-US">
                <a:ea typeface="+mn-lt"/>
                <a:cs typeface="+mn-lt"/>
              </a:rPr>
              <a:t> </a:t>
            </a:r>
            <a:r>
              <a:rPr lang="en-US" err="1">
                <a:ea typeface="+mn-lt"/>
                <a:cs typeface="+mn-lt"/>
              </a:rPr>
              <a:t>train_test_split</a:t>
            </a:r>
            <a:endParaRPr lang="en-US">
              <a:ea typeface="+mn-lt"/>
              <a:cs typeface="+mn-lt"/>
            </a:endParaRPr>
          </a:p>
          <a:p>
            <a:pPr marL="0" indent="0">
              <a:buNone/>
            </a:pPr>
            <a:r>
              <a:rPr lang="en-US" err="1">
                <a:ea typeface="+mn-lt"/>
                <a:cs typeface="+mn-lt"/>
              </a:rPr>
              <a:t>file_path</a:t>
            </a:r>
            <a:r>
              <a:rPr lang="en-US">
                <a:ea typeface="+mn-lt"/>
                <a:cs typeface="+mn-lt"/>
              </a:rPr>
              <a:t> = </a:t>
            </a:r>
            <a:r>
              <a:rPr lang="en-US">
                <a:solidFill>
                  <a:srgbClr val="00A67D"/>
                </a:solidFill>
                <a:ea typeface="+mn-lt"/>
                <a:cs typeface="+mn-lt"/>
              </a:rPr>
              <a:t>'credit_card_data.csv'</a:t>
            </a:r>
            <a:endParaRPr lang="en-US">
              <a:ea typeface="+mn-lt"/>
              <a:cs typeface="+mn-lt"/>
            </a:endParaRPr>
          </a:p>
          <a:p>
            <a:pPr marL="0" indent="0">
              <a:buNone/>
            </a:pPr>
            <a:r>
              <a:rPr lang="en-US">
                <a:ea typeface="+mn-lt"/>
                <a:cs typeface="+mn-lt"/>
              </a:rPr>
              <a:t>data = </a:t>
            </a:r>
            <a:r>
              <a:rPr lang="en-US" err="1">
                <a:ea typeface="+mn-lt"/>
                <a:cs typeface="+mn-lt"/>
              </a:rPr>
              <a:t>pd.read_csv</a:t>
            </a:r>
            <a:r>
              <a:rPr lang="en-US">
                <a:ea typeface="+mn-lt"/>
                <a:cs typeface="+mn-lt"/>
              </a:rPr>
              <a:t>(</a:t>
            </a:r>
            <a:r>
              <a:rPr lang="en-US" err="1">
                <a:ea typeface="+mn-lt"/>
                <a:cs typeface="+mn-lt"/>
              </a:rPr>
              <a:t>file_path</a:t>
            </a:r>
            <a:r>
              <a:rPr lang="en-US">
                <a:ea typeface="+mn-lt"/>
                <a:cs typeface="+mn-lt"/>
              </a:rPr>
              <a:t>)</a:t>
            </a:r>
          </a:p>
          <a:p>
            <a:pPr marL="0" indent="0">
              <a:buNone/>
            </a:pPr>
            <a:r>
              <a:rPr lang="en-US">
                <a:ea typeface="+mn-lt"/>
                <a:cs typeface="+mn-lt"/>
              </a:rPr>
              <a:t>X = </a:t>
            </a:r>
            <a:r>
              <a:rPr lang="en-US" err="1">
                <a:ea typeface="+mn-lt"/>
                <a:cs typeface="+mn-lt"/>
              </a:rPr>
              <a:t>data.drop</a:t>
            </a:r>
            <a:r>
              <a:rPr lang="en-US">
                <a:ea typeface="+mn-lt"/>
                <a:cs typeface="+mn-lt"/>
              </a:rPr>
              <a:t>(</a:t>
            </a:r>
            <a:r>
              <a:rPr lang="en-US">
                <a:solidFill>
                  <a:srgbClr val="00A67D"/>
                </a:solidFill>
                <a:ea typeface="+mn-lt"/>
                <a:cs typeface="+mn-lt"/>
              </a:rPr>
              <a:t>'Class'</a:t>
            </a:r>
            <a:r>
              <a:rPr lang="en-US">
                <a:ea typeface="+mn-lt"/>
                <a:cs typeface="+mn-lt"/>
              </a:rPr>
              <a:t>, axis=</a:t>
            </a:r>
            <a:r>
              <a:rPr lang="en-US">
                <a:solidFill>
                  <a:srgbClr val="DF3079"/>
                </a:solidFill>
                <a:ea typeface="+mn-lt"/>
                <a:cs typeface="+mn-lt"/>
              </a:rPr>
              <a:t>1</a:t>
            </a:r>
            <a:r>
              <a:rPr lang="en-US">
                <a:ea typeface="+mn-lt"/>
                <a:cs typeface="+mn-lt"/>
              </a:rPr>
              <a:t>)</a:t>
            </a:r>
          </a:p>
          <a:p>
            <a:pPr marL="0" indent="0">
              <a:buNone/>
            </a:pPr>
            <a:r>
              <a:rPr lang="en-US">
                <a:ea typeface="+mn-lt"/>
                <a:cs typeface="+mn-lt"/>
              </a:rPr>
              <a:t> y = data[</a:t>
            </a:r>
            <a:r>
              <a:rPr lang="en-US">
                <a:solidFill>
                  <a:srgbClr val="00A67D"/>
                </a:solidFill>
                <a:ea typeface="+mn-lt"/>
                <a:cs typeface="+mn-lt"/>
              </a:rPr>
              <a:t>'Class'</a:t>
            </a:r>
            <a:r>
              <a:rPr lang="en-US">
                <a:ea typeface="+mn-lt"/>
                <a:cs typeface="+mn-lt"/>
              </a:rPr>
              <a:t>] </a:t>
            </a:r>
          </a:p>
          <a:p>
            <a:pPr marL="0" indent="0">
              <a:buNone/>
            </a:pPr>
            <a:r>
              <a:rPr lang="en-US" err="1">
                <a:ea typeface="+mn-lt"/>
                <a:cs typeface="+mn-lt"/>
              </a:rPr>
              <a:t>X_train</a:t>
            </a:r>
            <a:r>
              <a:rPr lang="en-US">
                <a:ea typeface="+mn-lt"/>
                <a:cs typeface="+mn-lt"/>
              </a:rPr>
              <a:t>, </a:t>
            </a:r>
            <a:r>
              <a:rPr lang="en-US" err="1">
                <a:ea typeface="+mn-lt"/>
                <a:cs typeface="+mn-lt"/>
              </a:rPr>
              <a:t>X_test</a:t>
            </a:r>
            <a:r>
              <a:rPr lang="en-US">
                <a:ea typeface="+mn-lt"/>
                <a:cs typeface="+mn-lt"/>
              </a:rPr>
              <a:t>, </a:t>
            </a:r>
            <a:r>
              <a:rPr lang="en-US" err="1">
                <a:ea typeface="+mn-lt"/>
                <a:cs typeface="+mn-lt"/>
              </a:rPr>
              <a:t>y_train</a:t>
            </a:r>
            <a:r>
              <a:rPr lang="en-US">
                <a:ea typeface="+mn-lt"/>
                <a:cs typeface="+mn-lt"/>
              </a:rPr>
              <a:t>, </a:t>
            </a:r>
            <a:r>
              <a:rPr lang="en-US" err="1">
                <a:ea typeface="+mn-lt"/>
                <a:cs typeface="+mn-lt"/>
              </a:rPr>
              <a:t>y_test</a:t>
            </a:r>
            <a:r>
              <a:rPr lang="en-US">
                <a:ea typeface="+mn-lt"/>
                <a:cs typeface="+mn-lt"/>
              </a:rPr>
              <a:t> = </a:t>
            </a:r>
            <a:r>
              <a:rPr lang="en-US" err="1">
                <a:ea typeface="+mn-lt"/>
                <a:cs typeface="+mn-lt"/>
              </a:rPr>
              <a:t>train_test_split</a:t>
            </a:r>
            <a:r>
              <a:rPr lang="en-US">
                <a:ea typeface="+mn-lt"/>
                <a:cs typeface="+mn-lt"/>
              </a:rPr>
              <a:t>(X, y, </a:t>
            </a:r>
            <a:r>
              <a:rPr lang="en-US" err="1">
                <a:ea typeface="+mn-lt"/>
                <a:cs typeface="+mn-lt"/>
              </a:rPr>
              <a:t>test_size</a:t>
            </a:r>
            <a:r>
              <a:rPr lang="en-US">
                <a:ea typeface="+mn-lt"/>
                <a:cs typeface="+mn-lt"/>
              </a:rPr>
              <a:t>=</a:t>
            </a:r>
            <a:r>
              <a:rPr lang="en-US">
                <a:solidFill>
                  <a:srgbClr val="DF3079"/>
                </a:solidFill>
                <a:ea typeface="+mn-lt"/>
                <a:cs typeface="+mn-lt"/>
              </a:rPr>
              <a:t>0.2</a:t>
            </a:r>
            <a:r>
              <a:rPr lang="en-US">
                <a:ea typeface="+mn-lt"/>
                <a:cs typeface="+mn-lt"/>
              </a:rPr>
              <a:t>, </a:t>
            </a:r>
            <a:r>
              <a:rPr lang="en-US" err="1">
                <a:ea typeface="+mn-lt"/>
                <a:cs typeface="+mn-lt"/>
              </a:rPr>
              <a:t>random_state</a:t>
            </a:r>
            <a:r>
              <a:rPr lang="en-US">
                <a:ea typeface="+mn-lt"/>
                <a:cs typeface="+mn-lt"/>
              </a:rPr>
              <a:t>=</a:t>
            </a:r>
            <a:r>
              <a:rPr lang="en-US">
                <a:solidFill>
                  <a:srgbClr val="DF3079"/>
                </a:solidFill>
                <a:ea typeface="+mn-lt"/>
                <a:cs typeface="+mn-lt"/>
              </a:rPr>
              <a:t>42</a:t>
            </a:r>
            <a:r>
              <a:rPr lang="en-US">
                <a:ea typeface="+mn-lt"/>
                <a:cs typeface="+mn-lt"/>
              </a:rPr>
              <a:t>) </a:t>
            </a:r>
            <a:br>
              <a:rPr lang="en-US">
                <a:ea typeface="+mn-lt"/>
                <a:cs typeface="+mn-lt"/>
              </a:rPr>
            </a:br>
            <a:endParaRPr lang="en-US">
              <a:ea typeface="+mn-lt"/>
              <a:cs typeface="+mn-lt"/>
            </a:endParaRPr>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3600">
                <a:ea typeface="+mj-lt"/>
                <a:cs typeface="+mj-lt"/>
              </a:rPr>
              <a:t>Feature Scaling.(import </a:t>
            </a:r>
            <a:r>
              <a:rPr lang="en-US" sz="3600" err="1">
                <a:ea typeface="+mj-lt"/>
                <a:cs typeface="+mj-lt"/>
              </a:rPr>
              <a:t>StandardScaler</a:t>
            </a:r>
            <a:r>
              <a:rPr lang="en-US" sz="3600">
                <a:ea typeface="+mj-lt"/>
                <a:cs typeface="+mj-lt"/>
              </a:rPr>
              <a:t>)</a:t>
            </a:r>
            <a:endParaRPr lang="en-US" sz="3600"/>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267233" y="2420761"/>
            <a:ext cx="5574196" cy="3124201"/>
          </a:xfrm>
        </p:spPr>
        <p:txBody>
          <a:bodyPr anchor="t">
            <a:normAutofit lnSpcReduction="10000"/>
          </a:bodyPr>
          <a:lstStyle/>
          <a:p>
            <a:pPr marL="0" indent="0">
              <a:buNone/>
            </a:pPr>
            <a:r>
              <a:rPr lang="en-US" sz="2800">
                <a:ea typeface="+mn-lt"/>
                <a:cs typeface="+mn-lt"/>
              </a:rPr>
              <a:t>      Feature scaling is an important preprocessing step in machine learning, including credit card fraud detection. You can use the </a:t>
            </a:r>
            <a:r>
              <a:rPr lang="en-US" sz="2800" b="1" err="1">
                <a:latin typeface="Consolas"/>
                <a:ea typeface="+mn-lt"/>
                <a:cs typeface="+mn-lt"/>
              </a:rPr>
              <a:t>StandardScaler</a:t>
            </a:r>
            <a:r>
              <a:rPr lang="en-US" sz="2800">
                <a:ea typeface="+mn-lt"/>
                <a:cs typeface="+mn-lt"/>
              </a:rPr>
              <a:t> from the </a:t>
            </a:r>
            <a:r>
              <a:rPr lang="en-US" sz="2800" b="1">
                <a:latin typeface="Consolas"/>
                <a:ea typeface="+mn-lt"/>
                <a:cs typeface="+mn-lt"/>
              </a:rPr>
              <a:t>scikit-learn</a:t>
            </a:r>
            <a:r>
              <a:rPr lang="en-US" sz="2800">
                <a:ea typeface="+mn-lt"/>
                <a:cs typeface="+mn-lt"/>
              </a:rPr>
              <a:t> library to scale your features.</a:t>
            </a:r>
          </a:p>
          <a:p>
            <a:pPr>
              <a:buClr>
                <a:srgbClr val="1287C3"/>
              </a:buClr>
            </a:pPr>
            <a:endParaRPr lang="en-US" sz="2800"/>
          </a:p>
        </p:txBody>
      </p:sp>
      <p:pic>
        <p:nvPicPr>
          <p:cNvPr id="5" name="Picture 4" descr="Machine Learning for Credit Card Fraud Detection | by Luís Fernando Torres  | Medium">
            <a:extLst>
              <a:ext uri="{FF2B5EF4-FFF2-40B4-BE49-F238E27FC236}">
                <a16:creationId xmlns:a16="http://schemas.microsoft.com/office/drawing/2014/main" id="{3709D368-EA5D-D4AC-2D20-26177FD9E181}"/>
              </a:ext>
            </a:extLst>
          </p:cNvPr>
          <p:cNvPicPr>
            <a:picLocks noChangeAspect="1"/>
          </p:cNvPicPr>
          <p:nvPr/>
        </p:nvPicPr>
        <p:blipFill>
          <a:blip r:embed="rId3"/>
          <a:stretch>
            <a:fillRect/>
          </a:stretch>
        </p:blipFill>
        <p:spPr>
          <a:xfrm>
            <a:off x="7353838" y="2462778"/>
            <a:ext cx="4009620" cy="2297344"/>
          </a:xfrm>
          <a:prstGeom prst="rect">
            <a:avLst/>
          </a:prstGeom>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3114-6F9D-F5FF-B03E-35D660C238D1}"/>
              </a:ext>
            </a:extLst>
          </p:cNvPr>
          <p:cNvSpPr>
            <a:spLocks noGrp="1"/>
          </p:cNvSpPr>
          <p:nvPr>
            <p:ph type="title"/>
          </p:nvPr>
        </p:nvSpPr>
        <p:spPr>
          <a:xfrm>
            <a:off x="4985924" y="1185011"/>
            <a:ext cx="6036101" cy="4626524"/>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br>
              <a:rPr lang="en-US" sz="2400">
                <a:ea typeface="+mj-lt"/>
                <a:cs typeface="+mj-lt"/>
              </a:rPr>
            </a:br>
            <a:r>
              <a:rPr lang="en-US" sz="2400" err="1">
                <a:ea typeface="+mj-lt"/>
                <a:cs typeface="+mj-lt"/>
              </a:rPr>
              <a:t>sklearn.model_selection</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r>
              <a:rPr lang="en-US" sz="2400">
                <a:ea typeface="+mj-lt"/>
                <a:cs typeface="+mj-lt"/>
              </a:rPr>
              <a:t> </a:t>
            </a:r>
            <a:r>
              <a:rPr lang="en-US" sz="2400">
                <a:solidFill>
                  <a:srgbClr val="2E95D3"/>
                </a:solidFill>
                <a:ea typeface="+mj-lt"/>
                <a:cs typeface="+mj-lt"/>
              </a:rPr>
              <a:t>from</a:t>
            </a:r>
            <a:r>
              <a:rPr lang="en-US" sz="2400">
                <a:ea typeface="+mj-lt"/>
                <a:cs typeface="+mj-lt"/>
              </a:rPr>
              <a:t>  </a:t>
            </a:r>
            <a:r>
              <a:rPr lang="en-US" sz="2400" err="1">
                <a:ea typeface="+mj-lt"/>
                <a:cs typeface="+mj-lt"/>
              </a:rPr>
              <a:t>sklearn.preprocessing</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StandardScaler</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'credit_card_data.csv'</a:t>
            </a:r>
            <a:r>
              <a:rPr lang="en-US" sz="2400">
                <a:ea typeface="+mj-lt"/>
                <a:cs typeface="+mj-lt"/>
              </a:rPr>
              <a:t> </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 </a:t>
            </a:r>
            <a:br>
              <a:rPr lang="en-US" sz="2400">
                <a:ea typeface="+mj-lt"/>
                <a:cs typeface="+mj-lt"/>
              </a:rPr>
            </a:br>
            <a:r>
              <a:rPr lang="en-US" sz="2400">
                <a:ea typeface="+mj-lt"/>
                <a:cs typeface="+mj-lt"/>
              </a:rPr>
              <a:t>Features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bstract Magical Background Free Stock Photo - Public Domain Pictures">
            <a:extLst>
              <a:ext uri="{FF2B5EF4-FFF2-40B4-BE49-F238E27FC236}">
                <a16:creationId xmlns:a16="http://schemas.microsoft.com/office/drawing/2014/main" id="{7021030F-6652-0893-CE5D-0B9BCED71F37}"/>
              </a:ext>
            </a:extLst>
          </p:cNvPr>
          <p:cNvPicPr>
            <a:picLocks noChangeAspect="1"/>
          </p:cNvPicPr>
          <p:nvPr/>
        </p:nvPicPr>
        <p:blipFill rotWithShape="1">
          <a:blip r:embed="rId2">
            <a:alphaModFix amt="40000"/>
          </a:blip>
          <a:srcRect t="50743" b="7070"/>
          <a:stretch/>
        </p:blipFill>
        <p:spPr>
          <a:xfrm>
            <a:off x="20" y="10"/>
            <a:ext cx="12191980" cy="6857990"/>
          </a:xfrm>
          <a:prstGeom prst="rect">
            <a:avLst/>
          </a:prstGeom>
        </p:spPr>
      </p:pic>
      <p:sp>
        <p:nvSpPr>
          <p:cNvPr id="2" name="Title 1">
            <a:extLst>
              <a:ext uri="{FF2B5EF4-FFF2-40B4-BE49-F238E27FC236}">
                <a16:creationId xmlns:a16="http://schemas.microsoft.com/office/drawing/2014/main"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a:t>THANK YOU     </a:t>
            </a:r>
            <a:r>
              <a:rPr lang="en-US" sz="600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id="{7B316FAB-138A-D3B3-F8FF-838B10803C71}"/>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2085" r="-1" b="12914"/>
          <a:stretch/>
        </p:blipFill>
        <p:spPr>
          <a:xfrm>
            <a:off x="20" y="10"/>
            <a:ext cx="12191980" cy="6857990"/>
          </a:xfrm>
          <a:prstGeom prst="rect">
            <a:avLst/>
          </a:prstGeom>
        </p:spPr>
      </p:pic>
      <p:sp>
        <p:nvSpPr>
          <p:cNvPr id="2" name="Title 1">
            <a:extLst>
              <a:ext uri="{FF2B5EF4-FFF2-40B4-BE49-F238E27FC236}">
                <a16:creationId xmlns:a16="http://schemas.microsoft.com/office/drawing/2014/main"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a:t>CREDIT CARD FRAUD DEDECTION</a:t>
            </a:r>
          </a:p>
        </p:txBody>
      </p:sp>
      <p:cxnSp>
        <p:nvCxnSpPr>
          <p:cNvPr id="31" name="Straight Connector 3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85000" lnSpcReduction="10000"/>
          </a:bodyPr>
          <a:lstStyle/>
          <a:p>
            <a:pPr algn="l">
              <a:buFont typeface="Arial"/>
              <a:buChar char="•"/>
            </a:pPr>
            <a:endParaRPr lang="en-US" sz="2800"/>
          </a:p>
          <a:p>
            <a:pPr algn="l"/>
            <a:r>
              <a:rPr lang="en-US" sz="2800"/>
              <a:t>                          INTRODUCTION</a:t>
            </a:r>
          </a:p>
          <a:p>
            <a:pPr algn="l"/>
            <a:r>
              <a:rPr lang="en-US" sz="2800"/>
              <a:t>                          PROBLEM DEFINITION</a:t>
            </a:r>
          </a:p>
          <a:p>
            <a:pPr algn="l"/>
            <a:r>
              <a:rPr lang="en-US" sz="2800"/>
              <a:t>                          DEEP LEARING</a:t>
            </a:r>
          </a:p>
          <a:p>
            <a:pPr algn="l"/>
            <a:r>
              <a:rPr lang="en-US" sz="2800"/>
              <a:t>                          REAL-TIME MONITORING</a:t>
            </a:r>
          </a:p>
          <a:p>
            <a:pPr algn="l"/>
            <a:r>
              <a:rPr lang="en-US" sz="2800"/>
              <a:t>                          IMPLANCED DATA HANDLING</a:t>
            </a:r>
          </a:p>
          <a:p>
            <a:pPr algn="l"/>
            <a:r>
              <a:rPr lang="en-US" sz="2800"/>
              <a:t>                          DISCRIPTIVE ANALYSIST</a:t>
            </a:r>
          </a:p>
          <a:p>
            <a:pPr algn="l"/>
            <a:r>
              <a:rPr lang="en-US" sz="2800"/>
              <a:t>                          ANOMALY DETECTION</a:t>
            </a:r>
          </a:p>
          <a:p>
            <a:pPr algn="l"/>
            <a:r>
              <a:rPr lang="en-US" sz="2800"/>
              <a:t>                          PREDICTIVE ANALYSIST</a:t>
            </a:r>
          </a:p>
          <a:p>
            <a:pPr algn="l"/>
            <a:r>
              <a:rPr lang="en-US" sz="2800"/>
              <a:t>                          NETWORK ANALYSIS </a:t>
            </a:r>
          </a:p>
          <a:p>
            <a:pPr algn="l"/>
            <a:r>
              <a:rPr lang="en-US" sz="2800"/>
              <a:t>                          TIME SERIES ANALYSIS </a:t>
            </a:r>
          </a:p>
          <a:p>
            <a:pPr algn="l"/>
            <a:r>
              <a:rPr lang="en-US" sz="2800"/>
              <a:t>                          CONCLUSION</a:t>
            </a:r>
          </a:p>
          <a:p>
            <a:pPr algn="l"/>
            <a:r>
              <a:rPr lang="en-US" sz="2800"/>
              <a:t>                                                         </a:t>
            </a:r>
          </a:p>
        </p:txBody>
      </p:sp>
      <p:sp>
        <p:nvSpPr>
          <p:cNvPr id="5" name="TextBox 4">
            <a:extLst>
              <a:ext uri="{FF2B5EF4-FFF2-40B4-BE49-F238E27FC236}">
                <a16:creationId xmlns:a16="http://schemas.microsoft.com/office/drawing/2014/main"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everal credit cards&#10;&#10;Description automatically generated">
            <a:extLst>
              <a:ext uri="{FF2B5EF4-FFF2-40B4-BE49-F238E27FC236}">
                <a16:creationId xmlns:a16="http://schemas.microsoft.com/office/drawing/2014/main" id="{A11AEF16-3551-7C41-4FE3-B7E0B679CC4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143" r="9091" b="1873"/>
          <a:stretch/>
        </p:blipFill>
        <p:spPr>
          <a:xfrm>
            <a:off x="20" y="10"/>
            <a:ext cx="12191980" cy="6857990"/>
          </a:xfrm>
          <a:prstGeom prst="rect">
            <a:avLst/>
          </a:prstGeom>
        </p:spPr>
      </p:pic>
      <p:sp>
        <p:nvSpPr>
          <p:cNvPr id="9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38C68-C043-393A-8CBD-30DE739CA26D}"/>
              </a:ext>
            </a:extLst>
          </p:cNvPr>
          <p:cNvSpPr>
            <a:spLocks noGrp="1"/>
          </p:cNvSpPr>
          <p:nvPr>
            <p:ph type="title"/>
          </p:nvPr>
        </p:nvSpPr>
        <p:spPr>
          <a:xfrm>
            <a:off x="685800" y="670784"/>
            <a:ext cx="4080932" cy="1240129"/>
          </a:xfrm>
        </p:spPr>
        <p:txBody>
          <a:bodyPr vert="horz" lIns="91440" tIns="45720" rIns="91440" bIns="45720" rtlCol="0" anchor="b">
            <a:normAutofit/>
          </a:bodyPr>
          <a:lstStyle/>
          <a:p>
            <a:pPr algn="l"/>
            <a:r>
              <a:rPr lang="en-US" sz="4200">
                <a:solidFill>
                  <a:schemeClr val="bg1"/>
                </a:solidFill>
              </a:rPr>
              <a:t>INTRODUCTION</a:t>
            </a:r>
          </a:p>
        </p:txBody>
      </p:sp>
      <p:sp>
        <p:nvSpPr>
          <p:cNvPr id="3" name="Text Placeholder 2">
            <a:extLst>
              <a:ext uri="{FF2B5EF4-FFF2-40B4-BE49-F238E27FC236}">
                <a16:creationId xmlns:a16="http://schemas.microsoft.com/office/drawing/2014/main" id="{52133C04-4194-DA99-1B93-A26C7D3A3CDE}"/>
              </a:ext>
            </a:extLst>
          </p:cNvPr>
          <p:cNvSpPr>
            <a:spLocks noGrp="1"/>
          </p:cNvSpPr>
          <p:nvPr>
            <p:ph type="body" idx="1"/>
          </p:nvPr>
        </p:nvSpPr>
        <p:spPr>
          <a:xfrm>
            <a:off x="685800" y="2414119"/>
            <a:ext cx="4080933" cy="3197043"/>
          </a:xfrm>
        </p:spPr>
        <p:txBody>
          <a:bodyPr vert="horz" lIns="91440" tIns="45720" rIns="91440" bIns="45720" rtlCol="0" anchor="t">
            <a:noAutofit/>
          </a:bodyPr>
          <a:lstStyle/>
          <a:p>
            <a:pPr algn="l">
              <a:lnSpc>
                <a:spcPct val="90000"/>
              </a:lnSpc>
            </a:pPr>
            <a:r>
              <a:rPr lang="en-US" sz="1500">
                <a:solidFill>
                  <a:schemeClr val="bg1"/>
                </a:solidFill>
              </a:rPr>
              <a:t>              Machine   learning   algorithms   play  a  crucial  role   identifying    fraudulent  transactions  by   analyzing   patterns  and  anomalies  in credit   card  data.</a:t>
            </a:r>
            <a:endParaRPr lang="en-US">
              <a:solidFill>
                <a:schemeClr val="bg1"/>
              </a:solidFill>
            </a:endParaRPr>
          </a:p>
          <a:p>
            <a:pPr algn="l">
              <a:lnSpc>
                <a:spcPct val="90000"/>
              </a:lnSpc>
            </a:pPr>
            <a:endParaRPr lang="en-US" sz="1500">
              <a:solidFill>
                <a:schemeClr val="bg1"/>
              </a:solidFill>
            </a:endParaRPr>
          </a:p>
          <a:p>
            <a:pPr algn="l">
              <a:lnSpc>
                <a:spcPct val="90000"/>
              </a:lnSpc>
            </a:pPr>
            <a:r>
              <a:rPr lang="en-US" sz="1500">
                <a:solidFill>
                  <a:schemeClr val="bg1"/>
                </a:solidFill>
              </a:rPr>
              <a:t>              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a:latin typeface="Times New Roman"/>
                <a:cs typeface="Times New Roman"/>
              </a:rPr>
              <a:t>PROBLEM </a:t>
            </a:r>
            <a:br>
              <a:rPr lang="en-US" sz="4400" b="1">
                <a:latin typeface="Times New Roman"/>
                <a:cs typeface="Times New Roman"/>
              </a:rPr>
            </a:br>
            <a:r>
              <a:rPr lang="en-US" sz="4400" b="1">
                <a:latin typeface="Times New Roman"/>
                <a:cs typeface="Times New Roman"/>
              </a:rPr>
              <a:t>    DEFINITION</a:t>
            </a:r>
          </a:p>
        </p:txBody>
      </p:sp>
      <p:cxnSp>
        <p:nvCxnSpPr>
          <p:cNvPr id="52" name="Straight Connector 5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a:solidFill>
                  <a:schemeClr val="tx1"/>
                </a:solidFill>
              </a:rPr>
              <a:t>                 The problem is to develop a machine learning-based system for</a:t>
            </a:r>
            <a:endParaRPr lang="en-US">
              <a:solidFill>
                <a:schemeClr val="tx1"/>
              </a:solidFill>
            </a:endParaRPr>
          </a:p>
          <a:p>
            <a:r>
              <a:rPr lang="en-US" sz="2000">
                <a:solidFill>
                  <a:schemeClr val="tx1"/>
                </a:solidFill>
              </a:rPr>
              <a:t> real-time credit  card fraud detection.   </a:t>
            </a:r>
            <a:endParaRPr lang="en-US">
              <a:solidFill>
                <a:schemeClr val="tx1"/>
              </a:solidFill>
            </a:endParaRPr>
          </a:p>
          <a:p>
            <a:r>
              <a:rPr lang="en-US" sz="2000">
                <a:solidFill>
                  <a:schemeClr val="tx1"/>
                </a:solidFill>
              </a:rPr>
              <a:t>               The goal is to create a  solution   that     can     accurately identify    fraudulent     transactions</a:t>
            </a:r>
          </a:p>
          <a:p>
            <a:r>
              <a:rPr lang="en-US" sz="2000">
                <a:solidFill>
                  <a:schemeClr val="tx1"/>
                </a:solidFill>
              </a:rPr>
              <a:t> while minimizing false positives.</a:t>
            </a:r>
          </a:p>
          <a:p>
            <a:r>
              <a:rPr lang="en-US" sz="2000">
                <a:solidFill>
                  <a:schemeClr val="tx1"/>
                </a:solidFill>
              </a:rPr>
              <a:t>              This project involves data preprocessing, feature engineering, model  selection, training, and</a:t>
            </a:r>
          </a:p>
          <a:p>
            <a:r>
              <a:rPr lang="en-US" sz="200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a:latin typeface="Times New Roman"/>
                <a:cs typeface="Times New Roman"/>
              </a:rPr>
              <a:t>                What the Credit Card </a:t>
            </a:r>
            <a:br>
              <a:rPr lang="en-US" sz="4800">
                <a:latin typeface="Times New Roman"/>
                <a:cs typeface="Times New Roman"/>
              </a:rPr>
            </a:br>
            <a:r>
              <a:rPr lang="en-US" sz="4800">
                <a:latin typeface="Times New Roman"/>
                <a:cs typeface="Times New Roman"/>
              </a:rPr>
              <a:t>                   Fraud Detection?</a:t>
            </a:r>
          </a:p>
        </p:txBody>
      </p:sp>
      <p:sp>
        <p:nvSpPr>
          <p:cNvPr id="3" name="Content Placeholder 2">
            <a:extLst>
              <a:ext uri="{FF2B5EF4-FFF2-40B4-BE49-F238E27FC236}">
                <a16:creationId xmlns:a16="http://schemas.microsoft.com/office/drawing/2014/main"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a:latin typeface="Times New Roman"/>
                <a:cs typeface="Times New Roman"/>
              </a:rPr>
              <a:t>         Types of credit card fraud</a:t>
            </a:r>
            <a:endParaRPr lang="en-US" sz="4800">
              <a:latin typeface="Times New Roman"/>
              <a:cs typeface="Times New Roman"/>
            </a:endParaRPr>
          </a:p>
        </p:txBody>
      </p:sp>
      <p:graphicFrame>
        <p:nvGraphicFramePr>
          <p:cNvPr id="57" name="Content Placeholder 2">
            <a:extLst>
              <a:ext uri="{FF2B5EF4-FFF2-40B4-BE49-F238E27FC236}">
                <a16:creationId xmlns:a16="http://schemas.microsoft.com/office/drawing/2014/main"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CE4D5C1F-CDE3-0E6E-2A03-26A76B35466D}"/>
              </a:ext>
            </a:extLst>
          </p:cNvPr>
          <p:cNvPicPr>
            <a:picLocks noChangeAspect="1"/>
          </p:cNvPicPr>
          <p:nvPr/>
        </p:nvPicPr>
        <p:blipFill rotWithShape="1">
          <a:blip r:embed="rId2">
            <a:alphaModFix amt="40000"/>
          </a:blip>
          <a:srcRect t="10000"/>
          <a:stretch/>
        </p:blipFill>
        <p:spPr>
          <a:xfrm>
            <a:off x="-230018" y="9906"/>
            <a:ext cx="12191980" cy="6857990"/>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872439" y="661201"/>
            <a:ext cx="10630584" cy="1049067"/>
          </a:xfrm>
        </p:spPr>
        <p:txBody>
          <a:bodyPr>
            <a:noAutofit/>
          </a:bodyPr>
          <a:lstStyle/>
          <a:p>
            <a:pPr algn="ctr"/>
            <a:r>
              <a:rPr lang="en-US" sz="4400" b="1">
                <a:solidFill>
                  <a:srgbClr val="ECECF1"/>
                </a:solidFill>
                <a:ea typeface="+mj-lt"/>
                <a:cs typeface="+mj-lt"/>
              </a:rPr>
              <a:t>Importing the required libraries(data.csv)</a:t>
            </a:r>
            <a:endParaRPr lang="en-US" sz="4400" b="1"/>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737681" y="2150738"/>
            <a:ext cx="10725757" cy="3415740"/>
          </a:xfrm>
        </p:spPr>
        <p:txBody>
          <a:bodyPr vert="horz" lIns="91440" tIns="45720" rIns="91440" bIns="45720" rtlCol="0" anchor="t">
            <a:noAutofit/>
          </a:bodyPr>
          <a:lstStyle/>
          <a:p>
            <a:pPr algn="l">
              <a:buClr>
                <a:srgbClr val="1287C3"/>
              </a:buClr>
              <a:buChar char="•"/>
            </a:pPr>
            <a:r>
              <a:rPr lang="en-US" sz="2400">
                <a:solidFill>
                  <a:srgbClr val="D1D5DB"/>
                </a:solidFill>
                <a:ea typeface="+mn-lt"/>
                <a:cs typeface="+mn-lt"/>
              </a:rPr>
              <a:t>For credit card fraud detection, you would typically need libraries for data manipulation, visualization, and machine learning. Here are some common libraries that you might need:</a:t>
            </a:r>
            <a:endParaRPr lang="en-US" sz="2400">
              <a:solidFill>
                <a:srgbClr val="BDC1C6"/>
              </a:solidFill>
              <a:latin typeface="Arial"/>
              <a:ea typeface="+mn-lt"/>
              <a:cs typeface="Arial"/>
            </a:endParaRPr>
          </a:p>
          <a:p>
            <a:pPr algn="l">
              <a:buClr>
                <a:srgbClr val="1287C3"/>
              </a:buClr>
              <a:buChar char="•"/>
            </a:pPr>
            <a:r>
              <a:rPr lang="en-US" sz="2400" b="1">
                <a:solidFill>
                  <a:srgbClr val="BDC1C6"/>
                </a:solidFill>
                <a:latin typeface="Consolas"/>
                <a:ea typeface="+mn-lt"/>
                <a:cs typeface="Arial"/>
              </a:rPr>
              <a:t>pandas</a:t>
            </a:r>
            <a:r>
              <a:rPr lang="en-US" sz="2400">
                <a:solidFill>
                  <a:srgbClr val="D1D5DB"/>
                </a:solidFill>
                <a:ea typeface="+mn-lt"/>
                <a:cs typeface="+mn-lt"/>
              </a:rPr>
              <a:t> for data manipulation.</a:t>
            </a:r>
            <a:endParaRPr lang="en-US" sz="2400"/>
          </a:p>
          <a:p>
            <a:pPr algn="l">
              <a:buClr>
                <a:srgbClr val="1287C3"/>
              </a:buClr>
              <a:buChar char="•"/>
            </a:pPr>
            <a:r>
              <a:rPr lang="en-US" sz="2400" b="1" err="1">
                <a:solidFill>
                  <a:srgbClr val="BDC1C6"/>
                </a:solidFill>
                <a:latin typeface="Consolas"/>
                <a:ea typeface="+mn-lt"/>
                <a:cs typeface="Arial"/>
              </a:rPr>
              <a:t>numpy</a:t>
            </a:r>
            <a:r>
              <a:rPr lang="en-US" sz="2400">
                <a:solidFill>
                  <a:srgbClr val="D1D5DB"/>
                </a:solidFill>
                <a:ea typeface="+mn-lt"/>
                <a:cs typeface="+mn-lt"/>
              </a:rPr>
              <a:t> for numerical operations.</a:t>
            </a:r>
          </a:p>
          <a:p>
            <a:pPr algn="l">
              <a:buClr>
                <a:srgbClr val="1287C3"/>
              </a:buClr>
              <a:buChar char="•"/>
            </a:pPr>
            <a:r>
              <a:rPr lang="en-US" sz="2400" b="1">
                <a:solidFill>
                  <a:srgbClr val="BDC1C6"/>
                </a:solidFill>
                <a:latin typeface="Consolas"/>
                <a:ea typeface="+mn-lt"/>
                <a:cs typeface="Arial"/>
              </a:rPr>
              <a:t>matplotlib</a:t>
            </a:r>
            <a:r>
              <a:rPr lang="en-US" sz="2400">
                <a:solidFill>
                  <a:srgbClr val="D1D5DB"/>
                </a:solidFill>
                <a:ea typeface="+mn-lt"/>
                <a:cs typeface="+mn-lt"/>
              </a:rPr>
              <a:t> and </a:t>
            </a:r>
            <a:r>
              <a:rPr lang="en-US" sz="2400" b="1">
                <a:solidFill>
                  <a:srgbClr val="BDC1C6"/>
                </a:solidFill>
                <a:latin typeface="Consolas"/>
                <a:ea typeface="+mn-lt"/>
                <a:cs typeface="Arial"/>
              </a:rPr>
              <a:t>seaborn</a:t>
            </a:r>
            <a:r>
              <a:rPr lang="en-US" sz="2400">
                <a:solidFill>
                  <a:srgbClr val="D1D5DB"/>
                </a:solidFill>
                <a:ea typeface="+mn-lt"/>
                <a:cs typeface="+mn-lt"/>
              </a:rPr>
              <a:t> for data visualization.</a:t>
            </a:r>
            <a:endParaRPr lang="en-US" sz="2400"/>
          </a:p>
          <a:p>
            <a:pPr algn="l">
              <a:buClr>
                <a:srgbClr val="1287C3"/>
              </a:buClr>
              <a:buChar char="•"/>
            </a:pPr>
            <a:r>
              <a:rPr lang="en-US" sz="2400" b="1">
                <a:solidFill>
                  <a:srgbClr val="BDC1C6"/>
                </a:solidFill>
                <a:latin typeface="Consolas"/>
                <a:ea typeface="+mn-lt"/>
                <a:cs typeface="Arial"/>
              </a:rPr>
              <a:t>scikit-learn</a:t>
            </a:r>
            <a:r>
              <a:rPr lang="en-US" sz="2400">
                <a:solidFill>
                  <a:srgbClr val="D1D5DB"/>
                </a:solidFill>
                <a:ea typeface="+mn-lt"/>
                <a:cs typeface="+mn-lt"/>
              </a:rPr>
              <a:t> for machine learning tasks.</a:t>
            </a:r>
            <a:endParaRPr lang="en-US" sz="2400"/>
          </a:p>
          <a:p>
            <a:pPr algn="l">
              <a:buClr>
                <a:srgbClr val="1287C3"/>
              </a:buClr>
              <a:buChar char="•"/>
            </a:pPr>
            <a:r>
              <a:rPr lang="en-US" sz="2400" b="1">
                <a:solidFill>
                  <a:srgbClr val="BDC1C6"/>
                </a:solidFill>
                <a:latin typeface="Consolas"/>
                <a:ea typeface="+mn-lt"/>
                <a:cs typeface="Arial"/>
              </a:rPr>
              <a:t>imbalanced-learn</a:t>
            </a:r>
            <a:r>
              <a:rPr lang="en-US" sz="2400">
                <a:solidFill>
                  <a:srgbClr val="D1D5DB"/>
                </a:solidFill>
                <a:ea typeface="+mn-lt"/>
                <a:cs typeface="+mn-lt"/>
              </a:rPr>
              <a:t> for handling imbalanced datasets, which is common in fraud detection.</a:t>
            </a:r>
          </a:p>
          <a:p>
            <a:pPr marL="342900" indent="-342900" algn="l">
              <a:buClr>
                <a:srgbClr val="1287C3"/>
              </a:buClr>
              <a:buChar char="•"/>
            </a:pPr>
            <a:endParaRPr lang="en-US" sz="2800">
              <a:solidFill>
                <a:srgbClr val="BDC1C6"/>
              </a:solidFill>
              <a:latin typeface="Arial"/>
              <a:cs typeface="Arial"/>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5035405" y="1353245"/>
            <a:ext cx="6036101" cy="4943199"/>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r>
              <a:rPr lang="en-US" sz="2400" err="1">
                <a:solidFill>
                  <a:srgbClr val="FFFFFF"/>
                </a:solidFill>
                <a:ea typeface="+mj-lt"/>
                <a:cs typeface="+mj-lt"/>
              </a:rPr>
              <a:t>sklearn</a:t>
            </a:r>
            <a:r>
              <a:rPr lang="en-US" sz="2400" err="1">
                <a:ea typeface="+mj-lt"/>
                <a:cs typeface="+mj-lt"/>
              </a:rPr>
              <a:t>.model_selection</a:t>
            </a:r>
            <a:r>
              <a:rPr lang="en-US" sz="2400">
                <a:ea typeface="+mj-lt"/>
                <a:cs typeface="+mj-lt"/>
              </a:rPr>
              <a:t> </a:t>
            </a:r>
            <a:br>
              <a:rPr lang="en-US" sz="2400"/>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'data.csv'</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data = </a:t>
            </a:r>
            <a:r>
              <a:rPr lang="en-US" sz="2400" err="1">
                <a:ea typeface="+mj-lt"/>
                <a:cs typeface="+mj-lt"/>
              </a:rPr>
              <a:t>pd.get_dummies</a:t>
            </a:r>
            <a:r>
              <a:rPr lang="en-US" sz="2400">
                <a:ea typeface="+mj-lt"/>
                <a:cs typeface="+mj-lt"/>
              </a:rPr>
              <a:t>(data, columns=[</a:t>
            </a:r>
            <a:r>
              <a:rPr lang="en-US" sz="2400">
                <a:solidFill>
                  <a:srgbClr val="00A67D"/>
                </a:solidFill>
                <a:ea typeface="+mj-lt"/>
                <a:cs typeface="+mj-lt"/>
              </a:rPr>
              <a:t>'Category'</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a:t>
            </a:r>
            <a:br>
              <a:rPr lang="en-US" sz="2400">
                <a:ea typeface="+mj-lt"/>
                <a:cs typeface="+mj-lt"/>
              </a:rPr>
            </a:br>
            <a:r>
              <a:rPr lang="en-US" sz="2400">
                <a:ea typeface="+mj-lt"/>
                <a:cs typeface="+mj-lt"/>
              </a:rPr>
              <a:t>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Parallax</vt:lpstr>
      <vt:lpstr>APPLIED  DATA  SCIENCE</vt:lpstr>
      <vt:lpstr>CREDIT CARD FRAUD DEDECTION</vt:lpstr>
      <vt:lpstr>INTRODUCTION</vt:lpstr>
      <vt:lpstr>PROBLEM      DEFINITION</vt:lpstr>
      <vt:lpstr>                What the Credit Card                     Fraud Detection?</vt:lpstr>
      <vt:lpstr>         Types of credit card fraud</vt:lpstr>
      <vt:lpstr>DIFFERENT ANALYSIS </vt:lpstr>
      <vt:lpstr>Importing the required libraries(data.csv)</vt:lpstr>
      <vt:lpstr>import pandas as pd from sklearn.model_selection  import train_test_split file_path = 'data.csv' data = pd.read_csv(file_path) data = pd.get_dummies(data, columns=['Category']) X = data.drop('Class', axis=1)  y = data['Class'] X_train, X_test, y_train, y_test = train_test_split(X, y, test_size=0.2, random_state=42)  </vt:lpstr>
      <vt:lpstr>Importing the data set(read data set;create matrix)   </vt:lpstr>
      <vt:lpstr>PowerPoint Presentation</vt:lpstr>
      <vt:lpstr>Encoding categorical data .(one - hot encoding)</vt:lpstr>
      <vt:lpstr>pip install scikit-learn import pandas as pd  file_path = 'credit_card_data.csv'  data = pd.read_csv(file_path) data = pd.get_dummies(data, columns=['Category'])   </vt:lpstr>
      <vt:lpstr>Splitting the data set into test set and training set</vt:lpstr>
      <vt:lpstr>PROGRAM </vt:lpstr>
      <vt:lpstr>Feature Scaling.(import StandardScaler)</vt:lpstr>
      <vt:lpstr>import pandas as pd from  sklearn.model_selection  import train_test_split from  sklearn.preprocessing  import StandardScaler file_path = 'credit_card_data.csv'  data = pd.read_csv(file_path) X = data.drop('Class', axis=1)  Features y = data['Class'] X_train, X_test, y_train, y_test = train_test_split(X, y, test_size=0.2, random_state=42)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76</cp:revision>
  <dcterms:created xsi:type="dcterms:W3CDTF">2023-10-15T17:37:11Z</dcterms:created>
  <dcterms:modified xsi:type="dcterms:W3CDTF">2023-10-18T18:40:19Z</dcterms:modified>
</cp:coreProperties>
</file>